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8"/>
  </p:notesMasterIdLst>
  <p:sldIdLst>
    <p:sldId id="256" r:id="rId2"/>
    <p:sldId id="257" r:id="rId3"/>
    <p:sldId id="404" r:id="rId4"/>
    <p:sldId id="259" r:id="rId5"/>
    <p:sldId id="406" r:id="rId6"/>
    <p:sldId id="489" r:id="rId7"/>
    <p:sldId id="405" r:id="rId8"/>
    <p:sldId id="371" r:id="rId9"/>
    <p:sldId id="372" r:id="rId10"/>
    <p:sldId id="262" r:id="rId11"/>
    <p:sldId id="373" r:id="rId12"/>
    <p:sldId id="492" r:id="rId13"/>
    <p:sldId id="493" r:id="rId14"/>
    <p:sldId id="494" r:id="rId15"/>
    <p:sldId id="495" r:id="rId16"/>
    <p:sldId id="500" r:id="rId17"/>
    <p:sldId id="490" r:id="rId18"/>
    <p:sldId id="496" r:id="rId19"/>
    <p:sldId id="283" r:id="rId20"/>
    <p:sldId id="384" r:id="rId21"/>
    <p:sldId id="491" r:id="rId22"/>
    <p:sldId id="396" r:id="rId23"/>
    <p:sldId id="398" r:id="rId24"/>
    <p:sldId id="498" r:id="rId25"/>
    <p:sldId id="499" r:id="rId26"/>
    <p:sldId id="497" r:id="rId27"/>
    <p:sldId id="407" r:id="rId28"/>
    <p:sldId id="403" r:id="rId29"/>
    <p:sldId id="401" r:id="rId30"/>
    <p:sldId id="402" r:id="rId31"/>
    <p:sldId id="408" r:id="rId32"/>
    <p:sldId id="395" r:id="rId33"/>
    <p:sldId id="285" r:id="rId34"/>
    <p:sldId id="286" r:id="rId35"/>
    <p:sldId id="287" r:id="rId36"/>
    <p:sldId id="288" r:id="rId37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008F00"/>
    <a:srgbClr val="EEEEEE"/>
    <a:srgbClr val="0B88ED"/>
    <a:srgbClr val="E5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46"/>
    <p:restoredTop sz="94719"/>
  </p:normalViewPr>
  <p:slideViewPr>
    <p:cSldViewPr snapToGrid="0">
      <p:cViewPr varScale="1">
        <p:scale>
          <a:sx n="196" d="100"/>
          <a:sy n="196" d="100"/>
        </p:scale>
        <p:origin x="760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281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8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83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349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434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54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31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612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082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223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553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2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astapi_net:5002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729380/" TargetMode="External"/><Relationship Id="rId3" Type="http://schemas.openxmlformats.org/officeDocument/2006/relationships/hyperlink" Target="https://habr.com/ru/companies/ruvds/articles/438796/" TargetMode="External"/><Relationship Id="rId7" Type="http://schemas.openxmlformats.org/officeDocument/2006/relationships/hyperlink" Target="https://habr.com/ru/articles/548910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br.com/ru/companies/first/articles/702168/" TargetMode="External"/><Relationship Id="rId11" Type="http://schemas.openxmlformats.org/officeDocument/2006/relationships/hyperlink" Target="https://habr.com/ru/articles/346306/" TargetMode="External"/><Relationship Id="rId5" Type="http://schemas.openxmlformats.org/officeDocument/2006/relationships/hyperlink" Target="https://habr.com/ru/companies/evrone/articles/716630/" TargetMode="External"/><Relationship Id="rId10" Type="http://schemas.openxmlformats.org/officeDocument/2006/relationships/hyperlink" Target="https://habr.com/ru/companies/otus/articles/731854/" TargetMode="External"/><Relationship Id="rId4" Type="http://schemas.openxmlformats.org/officeDocument/2006/relationships/hyperlink" Target="https://habr.com/ru/companies/flant/articles/336654/" TargetMode="External"/><Relationship Id="rId9" Type="http://schemas.openxmlformats.org/officeDocument/2006/relationships/hyperlink" Target="https://habr.com/ru/companies/ruvds/articles/450312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80376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Advanced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 err="1"/>
              <a:t>Docker</a:t>
            </a:r>
            <a:r>
              <a:rPr lang="en-US" sz="3200" dirty="0"/>
              <a:t> nets &amp; Docker compose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 err="1"/>
              <a:t>Docker</a:t>
            </a:r>
            <a:r>
              <a:rPr lang="ru-RU" sz="4900" dirty="0"/>
              <a:t> </a:t>
            </a:r>
            <a:r>
              <a:rPr lang="en-US" sz="4900" dirty="0"/>
              <a:t>networks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заставить контейнеры общаться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1F39C-7C27-7646-8E2F-E61378D4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06" y="1078933"/>
            <a:ext cx="5953388" cy="388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 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92BEE-D090-7E4F-93B3-3BCAD1465AF2}"/>
              </a:ext>
            </a:extLst>
          </p:cNvPr>
          <p:cNvSpPr txBox="1"/>
          <p:nvPr/>
        </p:nvSpPr>
        <p:spPr>
          <a:xfrm>
            <a:off x="629056" y="1426624"/>
            <a:ext cx="7691335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None – </a:t>
            </a:r>
            <a:r>
              <a:rPr lang="ru-RU" dirty="0"/>
              <a:t>контейнер полностью изолирован от сети. Работает только </a:t>
            </a:r>
            <a:r>
              <a:rPr lang="en-US" dirty="0"/>
              <a:t>loopback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Host – </a:t>
            </a:r>
            <a:r>
              <a:rPr lang="ru-RU" dirty="0"/>
              <a:t>контейнер подключен к сетевому интерфейсу хоста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Brige</a:t>
            </a:r>
            <a:r>
              <a:rPr lang="ru-RU" dirty="0"/>
              <a:t> – контейнер подключен через промежуточный сетевой интерфейс. Возможно разделение сети на сегменты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76031-941F-FD47-9EE2-EEDAD8596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9"/>
          <a:stretch/>
        </p:blipFill>
        <p:spPr>
          <a:xfrm>
            <a:off x="1369033" y="3046171"/>
            <a:ext cx="6159500" cy="14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3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- 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92BEE-D090-7E4F-93B3-3BCAD1465AF2}"/>
              </a:ext>
            </a:extLst>
          </p:cNvPr>
          <p:cNvSpPr txBox="1"/>
          <p:nvPr/>
        </p:nvSpPr>
        <p:spPr>
          <a:xfrm>
            <a:off x="629056" y="1426624"/>
            <a:ext cx="7691335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none – </a:t>
            </a:r>
            <a:r>
              <a:rPr lang="ru-RU" dirty="0"/>
              <a:t>контейнер полностью изолирован от сети. Работает только </a:t>
            </a:r>
            <a:r>
              <a:rPr lang="en-US" dirty="0"/>
              <a:t>loopback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контейнера создается</a:t>
            </a:r>
            <a:r>
              <a:rPr lang="en-US" dirty="0"/>
              <a:t> </a:t>
            </a:r>
            <a:r>
              <a:rPr lang="ru-RU" dirty="0"/>
              <a:t>свой </a:t>
            </a:r>
            <a:r>
              <a:rPr lang="en-US" dirty="0"/>
              <a:t>network namespace 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У контейнера есть</a:t>
            </a:r>
            <a:r>
              <a:rPr lang="en-US" dirty="0"/>
              <a:t> </a:t>
            </a:r>
            <a:r>
              <a:rPr lang="ru-RU" dirty="0"/>
              <a:t>только </a:t>
            </a:r>
            <a:r>
              <a:rPr lang="en-US" dirty="0"/>
              <a:t>loopback </a:t>
            </a:r>
            <a:r>
              <a:rPr lang="ru-RU" dirty="0"/>
              <a:t>интерфейс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Сеть</a:t>
            </a:r>
            <a:r>
              <a:rPr lang="en-US" dirty="0"/>
              <a:t> </a:t>
            </a:r>
            <a:r>
              <a:rPr lang="ru-RU" dirty="0"/>
              <a:t>контейнера полностью</a:t>
            </a:r>
            <a:r>
              <a:rPr lang="en-US" dirty="0"/>
              <a:t> </a:t>
            </a:r>
            <a:r>
              <a:rPr lang="ru-RU" dirty="0"/>
              <a:t>изолирована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- 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92BEE-D090-7E4F-93B3-3BCAD1465AF2}"/>
              </a:ext>
            </a:extLst>
          </p:cNvPr>
          <p:cNvSpPr txBox="1"/>
          <p:nvPr/>
        </p:nvSpPr>
        <p:spPr>
          <a:xfrm>
            <a:off x="622571" y="1686939"/>
            <a:ext cx="769133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default bridge </a:t>
            </a:r>
            <a:r>
              <a:rPr lang="ru-RU" dirty="0"/>
              <a:t>и </a:t>
            </a:r>
            <a:r>
              <a:rPr lang="en-US" dirty="0"/>
              <a:t>user define bridge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</a:pPr>
            <a:r>
              <a:rPr lang="ru-RU" b="1" dirty="0"/>
              <a:t>Особенности </a:t>
            </a:r>
            <a:r>
              <a:rPr lang="en-US" b="1" dirty="0"/>
              <a:t>default bridge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Назначается</a:t>
            </a:r>
            <a:r>
              <a:rPr lang="en-US" dirty="0"/>
              <a:t> </a:t>
            </a:r>
            <a:r>
              <a:rPr lang="ru-RU" dirty="0"/>
              <a:t>по умолчанию</a:t>
            </a:r>
            <a:r>
              <a:rPr lang="en-US" dirty="0"/>
              <a:t> </a:t>
            </a: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контейнеров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Нельзя</a:t>
            </a:r>
            <a:r>
              <a:rPr lang="en-US" dirty="0"/>
              <a:t> </a:t>
            </a:r>
            <a:r>
              <a:rPr lang="ru-RU" dirty="0"/>
              <a:t>вручную</a:t>
            </a:r>
            <a:r>
              <a:rPr lang="en-US" dirty="0"/>
              <a:t> </a:t>
            </a:r>
            <a:r>
              <a:rPr lang="ru-RU" dirty="0"/>
              <a:t>назначать</a:t>
            </a:r>
            <a:r>
              <a:rPr lang="en-US" dirty="0"/>
              <a:t> IP-</a:t>
            </a:r>
            <a:r>
              <a:rPr lang="ru-RU" dirty="0"/>
              <a:t>адреса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</a:t>
            </a:r>
            <a:r>
              <a:rPr lang="en-US" dirty="0"/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295681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- driver</a:t>
            </a:r>
          </a:p>
        </p:txBody>
      </p:sp>
      <p:sp>
        <p:nvSpPr>
          <p:cNvPr id="6" name="Google Shape;340;p61">
            <a:extLst>
              <a:ext uri="{FF2B5EF4-FFF2-40B4-BE49-F238E27FC236}">
                <a16:creationId xmlns:a16="http://schemas.microsoft.com/office/drawing/2014/main" id="{68F83ED5-F730-1F45-9860-0905BD6B87BC}"/>
              </a:ext>
            </a:extLst>
          </p:cNvPr>
          <p:cNvSpPr txBox="1">
            <a:spLocks/>
          </p:cNvSpPr>
          <p:nvPr/>
        </p:nvSpPr>
        <p:spPr>
          <a:xfrm>
            <a:off x="500550" y="1135246"/>
            <a:ext cx="8226300" cy="1296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network create –d bridge my-net	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new network</a:t>
            </a:r>
          </a:p>
          <a:p>
            <a:pPr>
              <a:buClr>
                <a:schemeClr val="dk1"/>
              </a:buClr>
              <a:buSzPct val="100000"/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C1 alpine		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default network</a:t>
            </a: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C2 --network my-net alpine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network my-net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C3 --network my-net alpine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network my-net</a:t>
            </a:r>
          </a:p>
          <a:p>
            <a:pPr>
              <a:buClr>
                <a:schemeClr val="dk1"/>
              </a:buClr>
              <a:buSzPct val="100000"/>
            </a:pP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B0AA2-87A2-AC47-AFC5-09831306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2684107"/>
            <a:ext cx="3346307" cy="2303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E3D4A-776B-0549-A1D2-33E69FE31D2B}"/>
              </a:ext>
            </a:extLst>
          </p:cNvPr>
          <p:cNvSpPr txBox="1"/>
          <p:nvPr/>
        </p:nvSpPr>
        <p:spPr>
          <a:xfrm>
            <a:off x="4176408" y="2684107"/>
            <a:ext cx="455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Контейнеры С2 и С3 видят друг друга, </a:t>
            </a:r>
            <a:br>
              <a:rPr lang="ru-RU" dirty="0"/>
            </a:br>
            <a:r>
              <a:rPr lang="ru-RU" dirty="0"/>
              <a:t>но не видят С1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3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</a:t>
            </a:r>
            <a:r>
              <a:rPr lang="ru-RU" dirty="0"/>
              <a:t> –</a:t>
            </a:r>
            <a:r>
              <a:rPr lang="en-US" dirty="0"/>
              <a:t> 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F602F-6B9A-4E4F-818E-D676C793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159" y="1200699"/>
            <a:ext cx="5073991" cy="3702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FB1ADC-34AE-4140-960F-DC1BC4D87D42}"/>
              </a:ext>
            </a:extLst>
          </p:cNvPr>
          <p:cNvSpPr txBox="1"/>
          <p:nvPr/>
        </p:nvSpPr>
        <p:spPr>
          <a:xfrm>
            <a:off x="590145" y="1426624"/>
            <a:ext cx="3281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Контейнер находится внутри хоста – у всех один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ru-RU" dirty="0"/>
              <a:t>адрес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Только один контейнер на каждом порту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Проблемы с безопасностью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1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 err="1"/>
              <a:t>Docker</a:t>
            </a:r>
            <a:r>
              <a:rPr lang="ru-RU" sz="4900" dirty="0"/>
              <a:t> </a:t>
            </a:r>
            <a:r>
              <a:rPr lang="en-US" sz="4900" dirty="0"/>
              <a:t>compose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96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Микросервисная</a:t>
            </a:r>
            <a:r>
              <a:rPr lang="ru-RU" dirty="0"/>
              <a:t> архитектура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92BEE-D090-7E4F-93B3-3BCAD1465AF2}"/>
              </a:ext>
            </a:extLst>
          </p:cNvPr>
          <p:cNvSpPr txBox="1"/>
          <p:nvPr/>
        </p:nvSpPr>
        <p:spPr>
          <a:xfrm>
            <a:off x="622571" y="1686939"/>
            <a:ext cx="7691335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Проблемы</a:t>
            </a:r>
            <a:br>
              <a:rPr lang="ru-RU" b="1" dirty="0"/>
            </a:br>
            <a:endParaRPr lang="ru-RU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Одно приложение состоит из нескольких контейнеров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Один контейнер зависит от другого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Порядок запуска имеет значение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docker build/run/create ... (</a:t>
            </a:r>
            <a:r>
              <a:rPr lang="ru-RU" dirty="0"/>
              <a:t>много и нигде не хранится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Различные окружения в зависимости от параметров запуска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49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99717-70E2-B247-9C42-40A592F0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4" y="52025"/>
            <a:ext cx="3488987" cy="167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2F185-373E-8449-932A-CF8FE6F29825}"/>
              </a:ext>
            </a:extLst>
          </p:cNvPr>
          <p:cNvSpPr txBox="1"/>
          <p:nvPr/>
        </p:nvSpPr>
        <p:spPr>
          <a:xfrm>
            <a:off x="293742" y="1896680"/>
            <a:ext cx="85565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Необходимо управлять </a:t>
            </a:r>
            <a:r>
              <a:rPr lang="ru-RU" sz="1600" dirty="0" err="1"/>
              <a:t>микросервисами</a:t>
            </a:r>
            <a:r>
              <a:rPr lang="ru-RU" sz="1600" dirty="0"/>
              <a:t> в контейнерах и взаимодействиями между ними: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Декларативное описание </a:t>
            </a:r>
            <a:r>
              <a:rPr lang="en-US" sz="1600" dirty="0"/>
              <a:t>Docker </a:t>
            </a:r>
            <a:r>
              <a:rPr lang="ru-RU" sz="1600" dirty="0"/>
              <a:t>инфраструктуры</a:t>
            </a:r>
            <a:r>
              <a:rPr lang="en-US" sz="1600" dirty="0"/>
              <a:t> </a:t>
            </a:r>
            <a:r>
              <a:rPr lang="ru-RU" sz="1600" dirty="0"/>
              <a:t>в </a:t>
            </a:r>
            <a:r>
              <a:rPr lang="en-US" sz="1600" dirty="0"/>
              <a:t>YAML-</a:t>
            </a:r>
            <a:r>
              <a:rPr lang="ru-RU" sz="1600" dirty="0"/>
              <a:t>формате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Dockerfile</a:t>
            </a:r>
            <a:r>
              <a:rPr lang="en-US" sz="1600" dirty="0"/>
              <a:t> –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сборки окружения</a:t>
            </a:r>
            <a:r>
              <a:rPr lang="en-US" sz="1600" dirty="0"/>
              <a:t> </a:t>
            </a:r>
            <a:r>
              <a:rPr lang="ru-RU" sz="1600" dirty="0"/>
              <a:t>и приложений в нем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-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проекта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Один </a:t>
            </a: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</a:t>
            </a:r>
            <a:r>
              <a:rPr lang="ru-RU" sz="1600" dirty="0"/>
              <a:t>на все окружения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7C2-26E2-DA46-9264-40304D4AC36C}"/>
              </a:ext>
            </a:extLst>
          </p:cNvPr>
          <p:cNvSpPr txBox="1"/>
          <p:nvPr/>
        </p:nvSpPr>
        <p:spPr>
          <a:xfrm>
            <a:off x="3774331" y="651187"/>
            <a:ext cx="4222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/>
              <a:t>Управление </a:t>
            </a:r>
            <a:r>
              <a:rPr lang="ru-RU" sz="1800" b="1" dirty="0" err="1"/>
              <a:t>многоконтейнерными</a:t>
            </a:r>
            <a:r>
              <a:rPr lang="ru-RU" sz="1800" b="1" dirty="0"/>
              <a:t> </a:t>
            </a:r>
          </a:p>
          <a:p>
            <a:r>
              <a:rPr lang="ru-RU" sz="1800" b="1" dirty="0"/>
              <a:t>приложениями</a:t>
            </a:r>
            <a:endParaRPr lang="en-US" sz="1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Сборка архитектуры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76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22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2D875-6739-E441-A4EF-8C6D19231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064519"/>
            <a:ext cx="8520600" cy="33388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Создать сеть</a:t>
            </a:r>
          </a:p>
          <a:p>
            <a:pPr>
              <a:lnSpc>
                <a:spcPct val="150000"/>
              </a:lnSpc>
            </a:pPr>
            <a:r>
              <a:rPr lang="ru-RU" dirty="0"/>
              <a:t>Развернуть контейнеры в своей сети</a:t>
            </a:r>
          </a:p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 err="1"/>
              <a:t>FastAPI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изолированном сегменте с доступом через </a:t>
            </a:r>
            <a:r>
              <a:rPr lang="en-US" dirty="0" err="1"/>
              <a:t>nginx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Развернуть несколько ядер модели и </a:t>
            </a:r>
            <a:r>
              <a:rPr lang="ru-RU" dirty="0" err="1"/>
              <a:t>балансировщик</a:t>
            </a:r>
            <a:r>
              <a:rPr lang="en-US" dirty="0"/>
              <a:t> </a:t>
            </a:r>
            <a:r>
              <a:rPr lang="ru-RU" dirty="0"/>
              <a:t>нагрузки </a:t>
            </a:r>
            <a:r>
              <a:rPr lang="en-US" dirty="0" err="1"/>
              <a:t>nginx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41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Создать сеть и проверить взаимодействие</a:t>
            </a:r>
            <a:endParaRPr dirty="0"/>
          </a:p>
        </p:txBody>
      </p:sp>
      <p:sp>
        <p:nvSpPr>
          <p:cNvPr id="7" name="Google Shape;340;p61">
            <a:extLst>
              <a:ext uri="{FF2B5EF4-FFF2-40B4-BE49-F238E27FC236}">
                <a16:creationId xmlns:a16="http://schemas.microsoft.com/office/drawing/2014/main" id="{505646FE-4534-D246-8BC3-6BC583EE67E5}"/>
              </a:ext>
            </a:extLst>
          </p:cNvPr>
          <p:cNvSpPr txBox="1">
            <a:spLocks/>
          </p:cNvSpPr>
          <p:nvPr/>
        </p:nvSpPr>
        <p:spPr>
          <a:xfrm>
            <a:off x="500550" y="1135246"/>
            <a:ext cx="8226300" cy="3540516"/>
          </a:xfrm>
          <a:prstGeom prst="rect">
            <a:avLst/>
          </a:prstGeom>
          <a:solidFill>
            <a:srgbClr val="FBFBFB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network create –d bridge my-net	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new network</a:t>
            </a:r>
          </a:p>
          <a:p>
            <a:pPr>
              <a:buClr>
                <a:schemeClr val="dk1"/>
              </a:buClr>
              <a:buSzPct val="100000"/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C1 alpine		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default network</a:t>
            </a: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–d -it --name C2 --network my-net alpine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network my-net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–d -it --name C3 --network my-net alpine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network my-net</a:t>
            </a: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C1# ping C2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ping: bad address 'C1’</a:t>
            </a: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C2# ping C3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 C2 (172.18.0.2): 56 data bytes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 bytes from 172.18.0.2: seq=0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=64 time=1.006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50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Посмотреть на контейнеры</a:t>
            </a:r>
            <a:endParaRPr dirty="0"/>
          </a:p>
        </p:txBody>
      </p:sp>
      <p:sp>
        <p:nvSpPr>
          <p:cNvPr id="7" name="Google Shape;340;p61">
            <a:extLst>
              <a:ext uri="{FF2B5EF4-FFF2-40B4-BE49-F238E27FC236}">
                <a16:creationId xmlns:a16="http://schemas.microsoft.com/office/drawing/2014/main" id="{505646FE-4534-D246-8BC3-6BC583EE67E5}"/>
              </a:ext>
            </a:extLst>
          </p:cNvPr>
          <p:cNvSpPr txBox="1">
            <a:spLocks/>
          </p:cNvSpPr>
          <p:nvPr/>
        </p:nvSpPr>
        <p:spPr>
          <a:xfrm>
            <a:off x="500550" y="1550293"/>
            <a:ext cx="8226300" cy="1283699"/>
          </a:xfrm>
          <a:prstGeom prst="rect">
            <a:avLst/>
          </a:prstGeom>
          <a:solidFill>
            <a:srgbClr val="FBFBFB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logs &lt;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</a:t>
            </a:r>
            <a:r>
              <a:rPr lang="ru-RU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внутри контейнера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logs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 &lt;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</a:t>
            </a:r>
            <a:r>
              <a:rPr lang="ru-RU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и оставить соединение</a:t>
            </a:r>
          </a:p>
          <a:p>
            <a:pPr>
              <a:buClr>
                <a:schemeClr val="dk1"/>
              </a:buClr>
              <a:buSzPct val="100000"/>
            </a:pPr>
            <a:endParaRPr lang="ru-RU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exec -it &lt;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/bin/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откроем новую сессию в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контейнере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51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Запустить</a:t>
            </a:r>
            <a:r>
              <a:rPr lang="en-US" dirty="0"/>
              <a:t> </a:t>
            </a:r>
            <a:r>
              <a:rPr lang="ru-RU" dirty="0"/>
              <a:t>контейнеры</a:t>
            </a:r>
            <a:endParaRPr dirty="0"/>
          </a:p>
        </p:txBody>
      </p:sp>
      <p:sp>
        <p:nvSpPr>
          <p:cNvPr id="7" name="Google Shape;340;p61">
            <a:extLst>
              <a:ext uri="{FF2B5EF4-FFF2-40B4-BE49-F238E27FC236}">
                <a16:creationId xmlns:a16="http://schemas.microsoft.com/office/drawing/2014/main" id="{505646FE-4534-D246-8BC3-6BC583EE67E5}"/>
              </a:ext>
            </a:extLst>
          </p:cNvPr>
          <p:cNvSpPr txBox="1">
            <a:spLocks/>
          </p:cNvSpPr>
          <p:nvPr/>
        </p:nvSpPr>
        <p:spPr>
          <a:xfrm>
            <a:off x="500550" y="1550293"/>
            <a:ext cx="8226300" cy="2509384"/>
          </a:xfrm>
          <a:prstGeom prst="rect">
            <a:avLst/>
          </a:prstGeom>
          <a:solidFill>
            <a:srgbClr val="FBFBFB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запустить в режиме демона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--rm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удалить после остановки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-it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запустить в интерактивном режиме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--name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установить имя контейнера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&lt;out&gt;:&lt;in&gt;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проброс портов</a:t>
            </a:r>
          </a:p>
          <a:p>
            <a:pPr>
              <a:buClr>
                <a:schemeClr val="dk1"/>
              </a:buClr>
              <a:buSzPct val="100000"/>
            </a:pPr>
            <a:endParaRPr lang="ru-RU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–d –rm --name my-container –p 8080:80 image-name</a:t>
            </a:r>
          </a:p>
        </p:txBody>
      </p:sp>
    </p:spTree>
    <p:extLst>
      <p:ext uri="{BB962C8B-B14F-4D97-AF65-F5344CB8AC3E}">
        <p14:creationId xmlns:p14="http://schemas.microsoft.com/office/powerpoint/2010/main" val="1988591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1426623"/>
            <a:ext cx="7988400" cy="3489087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458850" y="1426623"/>
            <a:ext cx="8226300" cy="3547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b="1" u="sng" dirty="0" err="1">
                <a:solidFill>
                  <a:schemeClr val="tx1"/>
                </a:solidFill>
              </a:rPr>
              <a:t>fastapi.Dockerfile</a:t>
            </a:r>
            <a:endParaRPr lang="en-US" sz="1400" b="1" u="sng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b="1" u="sng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FROM python:3.7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RUN python -m pip install </a:t>
            </a:r>
            <a:r>
              <a:rPr lang="en-US" sz="1400" dirty="0" err="1">
                <a:solidFill>
                  <a:schemeClr val="tx1"/>
                </a:solidFill>
              </a:rPr>
              <a:t>fastapi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uvicorn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netifaces</a:t>
            </a: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WORKDIR /app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ADD </a:t>
            </a:r>
            <a:r>
              <a:rPr lang="en-US" sz="1400" dirty="0" err="1">
                <a:solidFill>
                  <a:schemeClr val="tx1"/>
                </a:solidFill>
              </a:rPr>
              <a:t>dummy_fast_api.py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dummy_fast_api.py</a:t>
            </a: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EXPOSE 5002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CMD ["</a:t>
            </a:r>
            <a:r>
              <a:rPr lang="en-US" sz="1400" dirty="0" err="1">
                <a:solidFill>
                  <a:schemeClr val="tx1"/>
                </a:solidFill>
              </a:rPr>
              <a:t>uvicorn</a:t>
            </a:r>
            <a:r>
              <a:rPr lang="en-US" sz="1400" dirty="0">
                <a:solidFill>
                  <a:schemeClr val="tx1"/>
                </a:solidFill>
              </a:rPr>
              <a:t>", "</a:t>
            </a:r>
            <a:r>
              <a:rPr lang="en-US" sz="1400" dirty="0" err="1">
                <a:solidFill>
                  <a:schemeClr val="tx1"/>
                </a:solidFill>
              </a:rPr>
              <a:t>dummy_fast_api:app</a:t>
            </a:r>
            <a:r>
              <a:rPr lang="en-US" sz="1400" dirty="0">
                <a:solidFill>
                  <a:schemeClr val="tx1"/>
                </a:solidFill>
              </a:rPr>
              <a:t>", "--host", "0.0.0.0", "--port", "5002", "--reload"]</a:t>
            </a: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17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2338334"/>
            <a:ext cx="7988400" cy="189644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70450" y="2386129"/>
            <a:ext cx="8226300" cy="1848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flask.Dockerfile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5001:5001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7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2338334"/>
            <a:ext cx="7988400" cy="189644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70450" y="2386129"/>
            <a:ext cx="8226300" cy="1848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flask.Dockerfile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5001:5001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B3A08C-5610-FD47-B657-F760DE7F19C0}"/>
              </a:ext>
            </a:extLst>
          </p:cNvPr>
          <p:cNvSpPr/>
          <p:nvPr/>
        </p:nvSpPr>
        <p:spPr>
          <a:xfrm>
            <a:off x="6147882" y="2386129"/>
            <a:ext cx="233464" cy="395982"/>
          </a:xfrm>
          <a:custGeom>
            <a:avLst/>
            <a:gdLst>
              <a:gd name="connsiteX0" fmla="*/ 0 w 233464"/>
              <a:gd name="connsiteY0" fmla="*/ 197991 h 395982"/>
              <a:gd name="connsiteX1" fmla="*/ 116732 w 233464"/>
              <a:gd name="connsiteY1" fmla="*/ 0 h 395982"/>
              <a:gd name="connsiteX2" fmla="*/ 233464 w 233464"/>
              <a:gd name="connsiteY2" fmla="*/ 197991 h 395982"/>
              <a:gd name="connsiteX3" fmla="*/ 116732 w 233464"/>
              <a:gd name="connsiteY3" fmla="*/ 395982 h 395982"/>
              <a:gd name="connsiteX4" fmla="*/ 0 w 233464"/>
              <a:gd name="connsiteY4" fmla="*/ 197991 h 39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464" h="395982" extrusionOk="0">
                <a:moveTo>
                  <a:pt x="0" y="197991"/>
                </a:moveTo>
                <a:cubicBezTo>
                  <a:pt x="-12739" y="80786"/>
                  <a:pt x="47464" y="1801"/>
                  <a:pt x="116732" y="0"/>
                </a:cubicBezTo>
                <a:cubicBezTo>
                  <a:pt x="199670" y="3888"/>
                  <a:pt x="221821" y="89014"/>
                  <a:pt x="233464" y="197991"/>
                </a:cubicBezTo>
                <a:cubicBezTo>
                  <a:pt x="224941" y="315661"/>
                  <a:pt x="180853" y="397903"/>
                  <a:pt x="116732" y="395982"/>
                </a:cubicBezTo>
                <a:cubicBezTo>
                  <a:pt x="37673" y="387999"/>
                  <a:pt x="20648" y="317204"/>
                  <a:pt x="0" y="197991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374F-44D3-364B-8BB9-6DE07E7EDFF2}"/>
              </a:ext>
            </a:extLst>
          </p:cNvPr>
          <p:cNvSpPr txBox="1"/>
          <p:nvPr/>
        </p:nvSpPr>
        <p:spPr>
          <a:xfrm>
            <a:off x="5651317" y="1596972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Точка в конце - контекст исполнения, </a:t>
            </a:r>
            <a:br>
              <a:rPr lang="ru-RU" dirty="0"/>
            </a:br>
            <a:r>
              <a:rPr lang="ru-RU" dirty="0"/>
              <a:t>не забывайте про него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version: '2.4’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rgbClr val="008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services: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запустим в качестве </a:t>
            </a:r>
            <a:r>
              <a:rPr lang="ru-RU" sz="1400" dirty="0" err="1">
                <a:solidFill>
                  <a:srgbClr val="008F00"/>
                </a:solidFill>
              </a:rPr>
              <a:t>балансировщика</a:t>
            </a:r>
            <a:r>
              <a:rPr lang="ru-RU" sz="1400" dirty="0">
                <a:solidFill>
                  <a:srgbClr val="008F00"/>
                </a:solidFill>
              </a:rPr>
              <a:t> нагрузки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volumes: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./</a:t>
            </a:r>
            <a:r>
              <a:rPr lang="en-US" sz="1400" dirty="0" err="1">
                <a:solidFill>
                  <a:schemeClr val="tx1"/>
                </a:solidFill>
              </a:rPr>
              <a:t>nginx.conf</a:t>
            </a:r>
            <a:r>
              <a:rPr lang="en-US" sz="1400" dirty="0">
                <a:solidFill>
                  <a:schemeClr val="tx1"/>
                </a:solidFill>
              </a:rPr>
              <a:t>:/</a:t>
            </a:r>
            <a:r>
              <a:rPr lang="en-US" sz="1400" dirty="0" err="1">
                <a:solidFill>
                  <a:schemeClr val="tx1"/>
                </a:solidFill>
              </a:rPr>
              <a:t>etc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nginx.conf:ro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Пробросим </a:t>
            </a:r>
            <a:r>
              <a:rPr lang="ru-RU" sz="1400" dirty="0" err="1">
                <a:solidFill>
                  <a:srgbClr val="008F00"/>
                </a:solidFill>
              </a:rPr>
              <a:t>конфиг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depends_on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- 8080:4000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8080 и пробрасываем его внутрь контейнера на 4000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- 5002:5002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 портов для модели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2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sz="2400" dirty="0"/>
              <a:t>Docker nets &amp; Docker compose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4F95B4A6-F84C-CE46-A1DF-BE41CF4B8DEE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user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служебный </a:t>
            </a:r>
            <a:r>
              <a:rPr lang="en-US" sz="1400" dirty="0">
                <a:solidFill>
                  <a:srgbClr val="008F00"/>
                </a:solidFill>
              </a:rPr>
              <a:t>user </a:t>
            </a:r>
            <a:r>
              <a:rPr lang="ru-RU" sz="1400" dirty="0">
                <a:solidFill>
                  <a:srgbClr val="008F00"/>
                </a:solidFill>
              </a:rPr>
              <a:t>по умолчанию, на </a:t>
            </a:r>
            <a:r>
              <a:rPr lang="ru-RU" sz="1400" dirty="0" err="1">
                <a:solidFill>
                  <a:srgbClr val="008F00"/>
                </a:solidFill>
              </a:rPr>
              <a:t>проде</a:t>
            </a:r>
            <a:r>
              <a:rPr lang="ru-RU" sz="1400" dirty="0">
                <a:solidFill>
                  <a:srgbClr val="008F00"/>
                </a:solidFill>
              </a:rPr>
              <a:t> настроить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events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worker_connections</a:t>
            </a:r>
            <a:r>
              <a:rPr lang="en-US" sz="1400" dirty="0">
                <a:solidFill>
                  <a:schemeClr val="tx1"/>
                </a:solidFill>
              </a:rPr>
              <a:t>   1000;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Максимум соединений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http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server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listen 4000;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4000 </a:t>
            </a:r>
            <a:r>
              <a:rPr lang="ru-RU" sz="1400" b="1" dirty="0">
                <a:solidFill>
                  <a:srgbClr val="008F00"/>
                </a:solidFill>
              </a:rPr>
              <a:t>внутри контейнера</a:t>
            </a:r>
            <a:endParaRPr lang="en-US" sz="14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location /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    </a:t>
            </a:r>
            <a:r>
              <a:rPr lang="en-US" sz="1400" dirty="0" err="1">
                <a:solidFill>
                  <a:schemeClr val="tx1"/>
                </a:solidFill>
              </a:rPr>
              <a:t>proxy_pass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http://fastapi_net:5002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Пробрасываем запрос на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sz="1400" dirty="0">
                <a:solidFill>
                  <a:schemeClr val="tx1"/>
                </a:solidFill>
              </a:rPr>
              <a:t>						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>
                <a:solidFill>
                  <a:srgbClr val="008F00"/>
                </a:solidFill>
              </a:rPr>
              <a:t>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nginx.conf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version: '2.4’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rgbClr val="008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services: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запустим в качестве </a:t>
            </a:r>
            <a:r>
              <a:rPr lang="ru-RU" sz="1400" dirty="0" err="1">
                <a:solidFill>
                  <a:srgbClr val="008F00"/>
                </a:solidFill>
              </a:rPr>
              <a:t>балансировщика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volumes: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./</a:t>
            </a:r>
            <a:r>
              <a:rPr lang="en-US" sz="1400" dirty="0" err="1">
                <a:solidFill>
                  <a:schemeClr val="tx1"/>
                </a:solidFill>
              </a:rPr>
              <a:t>nginx.conf</a:t>
            </a:r>
            <a:r>
              <a:rPr lang="en-US" sz="1400" dirty="0">
                <a:solidFill>
                  <a:schemeClr val="tx1"/>
                </a:solidFill>
              </a:rPr>
              <a:t>:/</a:t>
            </a:r>
            <a:r>
              <a:rPr lang="en-US" sz="1400" dirty="0" err="1">
                <a:solidFill>
                  <a:schemeClr val="tx1"/>
                </a:solidFill>
              </a:rPr>
              <a:t>etc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nginx.conf:ro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Пробросим </a:t>
            </a:r>
            <a:r>
              <a:rPr lang="ru-RU" sz="1400" dirty="0" err="1">
                <a:solidFill>
                  <a:srgbClr val="008F00"/>
                </a:solidFill>
              </a:rPr>
              <a:t>конфиг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depends_on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- 8080:4000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8080 и пробрасываем его внутрь контейнера на 4000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- 5002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Не указывать внутренний порт, он будет назначен автоматически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deploy: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replicas: 3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Запустить 3 копии,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будет на них распределять нагрузку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800" b="1" dirty="0"/>
              <a:t>Docker</a:t>
            </a:r>
            <a:r>
              <a:rPr lang="ru-RU" sz="1800" b="1" dirty="0"/>
              <a:t> 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Основы </a:t>
            </a:r>
            <a:r>
              <a:rPr lang="en-US" sz="1400" dirty="0"/>
              <a:t>docker: </a:t>
            </a:r>
            <a:r>
              <a:rPr lang="en-US" sz="1400" dirty="0">
                <a:hlinkClick r:id="rId3"/>
              </a:rPr>
              <a:t>https://habr.com/ru/companies/ruvds/articles/438796/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Основные команды </a:t>
            </a:r>
            <a:r>
              <a:rPr lang="en-US" sz="1400" dirty="0"/>
              <a:t>docker: </a:t>
            </a:r>
            <a:r>
              <a:rPr lang="en-US" sz="1400" dirty="0">
                <a:hlinkClick r:id="rId4"/>
              </a:rPr>
              <a:t>https://habr.com/ru/companies/flant/articles/336654/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</a:t>
            </a:r>
            <a:r>
              <a:rPr lang="ru-RU" sz="1400" dirty="0"/>
              <a:t>на </a:t>
            </a:r>
            <a:r>
              <a:rPr lang="en-US" sz="1400" dirty="0"/>
              <a:t>mac m1: </a:t>
            </a:r>
            <a:r>
              <a:rPr lang="en-US" sz="1400" dirty="0">
                <a:hlinkClick r:id="rId5"/>
              </a:rPr>
              <a:t>https://habr.com/ru/companies/evrone/articles/716630/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Оптимизация сборки </a:t>
            </a:r>
            <a:r>
              <a:rPr lang="en-US" sz="1800" b="1" dirty="0" err="1"/>
              <a:t>dockerfile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https://habr.com/ru/companies/first/articles/702168/</a:t>
            </a:r>
            <a:r>
              <a:rPr lang="en-US" sz="1400" dirty="0"/>
              <a:t> 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Развертывание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Развертывание </a:t>
            </a:r>
            <a:r>
              <a:rPr lang="en-US" sz="1400" dirty="0"/>
              <a:t>ML </a:t>
            </a:r>
            <a:r>
              <a:rPr lang="ru-RU" sz="1400" dirty="0"/>
              <a:t>модели в </a:t>
            </a:r>
            <a:r>
              <a:rPr lang="en-US" sz="1400" dirty="0"/>
              <a:t>Docker</a:t>
            </a:r>
            <a:r>
              <a:rPr lang="ru-RU" sz="1400" dirty="0"/>
              <a:t>: </a:t>
            </a:r>
            <a:r>
              <a:rPr lang="en-US" sz="1400" dirty="0">
                <a:hlinkClick r:id="rId7"/>
              </a:rPr>
              <a:t>https://habr.com/ru/articles/548910/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Простой </a:t>
            </a:r>
            <a:r>
              <a:rPr lang="en-US" sz="1400" dirty="0"/>
              <a:t>ML </a:t>
            </a:r>
            <a:r>
              <a:rPr lang="ru-RU" sz="1400" dirty="0"/>
              <a:t>веб-сервис на </a:t>
            </a:r>
            <a:r>
              <a:rPr lang="en-US" sz="1400" dirty="0" err="1"/>
              <a:t>FastAPI</a:t>
            </a:r>
            <a:r>
              <a:rPr lang="ru-RU" sz="1400" dirty="0"/>
              <a:t>: </a:t>
            </a:r>
            <a:r>
              <a:rPr lang="en-US" sz="1400" dirty="0">
                <a:hlinkClick r:id="rId8"/>
              </a:rPr>
              <a:t>https://habr.com/ru/articles/729380/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311150">
              <a:lnSpc>
                <a:spcPct val="100000"/>
              </a:lnSpc>
              <a:buSzPts val="1300"/>
              <a:buFont typeface="Roboto"/>
              <a:buAutoNum type="arabicPeriod"/>
            </a:pPr>
            <a:r>
              <a:rPr lang="en-US" sz="1800" b="1" dirty="0"/>
              <a:t>Docker Compose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Руководство по </a:t>
            </a:r>
            <a:r>
              <a:rPr lang="en-US" sz="1400" dirty="0"/>
              <a:t>Docker Compose </a:t>
            </a:r>
            <a:r>
              <a:rPr lang="ru-RU" sz="1400" dirty="0"/>
              <a:t>для начинающих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https://habr.com/ru/companies/ruvds/articles/450312/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Compose: </a:t>
            </a:r>
            <a:r>
              <a:rPr lang="en-US" sz="1400" dirty="0">
                <a:hlinkClick r:id="rId10"/>
              </a:rPr>
              <a:t>https://habr.com/ru/companies/otus/articles/731854/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88950" indent="-342900">
              <a:buSzPts val="1300"/>
              <a:buFont typeface="+mj-lt"/>
              <a:buAutoNum type="arabicPeriod"/>
            </a:pPr>
            <a:r>
              <a:rPr lang="en-US" b="1" dirty="0"/>
              <a:t>Flask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Учебник по </a:t>
            </a:r>
            <a:r>
              <a:rPr lang="en-US" sz="1400" dirty="0"/>
              <a:t>Flask: </a:t>
            </a:r>
            <a:r>
              <a:rPr lang="en-US" sz="1400" dirty="0">
                <a:hlinkClick r:id="rId11"/>
              </a:rPr>
              <a:t>https://habr.com/ru/articles/346306/</a:t>
            </a:r>
            <a:r>
              <a:rPr lang="en-US" sz="1400" dirty="0"/>
              <a:t> </a:t>
            </a:r>
            <a:endParaRPr lang="ru-RU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Рефлексия</a:t>
            </a:r>
            <a:endParaRPr/>
          </a:p>
        </p:txBody>
      </p:sp>
      <p:pic>
        <p:nvPicPr>
          <p:cNvPr id="372" name="Google Shape;37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0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0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387" name="Google Shape;387;p62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/>
          <a:srcRect t="6397" b="6397"/>
          <a:stretch/>
        </p:blipFill>
        <p:spPr>
          <a:xfrm>
            <a:off x="1069674" y="2950614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3AD9921B-818B-2E49-87DE-01818F089A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8;p48">
            <a:extLst>
              <a:ext uri="{FF2B5EF4-FFF2-40B4-BE49-F238E27FC236}">
                <a16:creationId xmlns:a16="http://schemas.microsoft.com/office/drawing/2014/main" id="{A2C5D46D-0E08-6F4B-84D8-3C201E1F3D28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03.09 - </a:t>
            </a:r>
            <a:r>
              <a:rPr lang="ru-RU" dirty="0" err="1"/>
              <a:t>деплой</a:t>
            </a:r>
            <a:r>
              <a:rPr lang="ru-RU" dirty="0"/>
              <a:t> </a:t>
            </a:r>
            <a:r>
              <a:rPr lang="en-US" dirty="0"/>
              <a:t>docker</a:t>
            </a:r>
            <a:r>
              <a:rPr lang="ru-RU" dirty="0"/>
              <a:t> образа в </a:t>
            </a:r>
            <a:r>
              <a:rPr lang="en-US" dirty="0"/>
              <a:t>Yandex Cloud</a:t>
            </a:r>
            <a:endParaRPr lang="ru-RU" dirty="0"/>
          </a:p>
        </p:txBody>
      </p:sp>
      <p:sp>
        <p:nvSpPr>
          <p:cNvPr id="9" name="Google Shape;209;p48">
            <a:extLst>
              <a:ext uri="{FF2B5EF4-FFF2-40B4-BE49-F238E27FC236}">
                <a16:creationId xmlns:a16="http://schemas.microsoft.com/office/drawing/2014/main" id="{61D8227D-BF3B-A844-B067-82EA3249A836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85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Docker networking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3645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Виды сетей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29440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Взаимодействие контейнеров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523593"/>
            <a:ext cx="3384900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Compose</a:t>
            </a: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Сборка </a:t>
            </a:r>
            <a:r>
              <a:rPr lang="ru-RU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микросервисной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архитектуры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4"/>
            <a:ext cx="600" cy="579517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7125" y="1973141"/>
            <a:ext cx="12700" cy="57951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552658"/>
            <a:ext cx="600" cy="579517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3132176"/>
            <a:ext cx="12700" cy="5795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91" idx="1"/>
            <a:endCxn id="192" idx="1"/>
          </p:cNvCxnSpPr>
          <p:nvPr/>
        </p:nvCxnSpPr>
        <p:spPr>
          <a:xfrm rot="10800000" flipV="1">
            <a:off x="786525" y="3711693"/>
            <a:ext cx="12700" cy="57951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6539A90-06AC-8946-A29E-7B33C459CCF6}"/>
              </a:ext>
            </a:extLst>
          </p:cNvPr>
          <p:cNvGrpSpPr/>
          <p:nvPr/>
        </p:nvGrpSpPr>
        <p:grpSpPr>
          <a:xfrm>
            <a:off x="5775022" y="1104087"/>
            <a:ext cx="2278070" cy="1839989"/>
            <a:chOff x="4481794" y="1270785"/>
            <a:chExt cx="2278070" cy="18399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E64C8-88A3-974F-8842-CB97BB5E5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980"/>
            <a:stretch/>
          </p:blipFill>
          <p:spPr>
            <a:xfrm>
              <a:off x="4760850" y="1270785"/>
              <a:ext cx="1719958" cy="9495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B4E7A0-9F4B-E347-B662-17623C7C1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20"/>
            <a:stretch/>
          </p:blipFill>
          <p:spPr>
            <a:xfrm>
              <a:off x="4481794" y="2161242"/>
              <a:ext cx="2278070" cy="94953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FAB09C8-95A1-984B-B06A-2EF5FEF35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40" y="3036559"/>
            <a:ext cx="3324896" cy="1595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66750" indent="-220663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1" y="1778955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Production Code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1" y="2618879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Docker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: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Структура, применение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, деплой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1" y="3038841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Сети 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Docker compose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08" y="3458803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Практика: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деплой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докера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Yandex Cloud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82584" y="1607918"/>
            <a:ext cx="268326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462622" y="2027880"/>
            <a:ext cx="1108250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52641" y="2237861"/>
            <a:ext cx="1528212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042659" y="2447844"/>
            <a:ext cx="1948174" cy="4199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86564"/>
              </p:ext>
            </p:extLst>
          </p:nvPr>
        </p:nvGraphicFramePr>
        <p:xfrm>
          <a:off x="5408535" y="569514"/>
          <a:ext cx="2174137" cy="304800"/>
        </p:xfrm>
        <a:graphic>
          <a:graphicData uri="http://schemas.openxmlformats.org/drawingml/2006/table">
            <a:tbl>
              <a:tblPr firstRow="1" bandRow="1"/>
              <a:tblGrid>
                <a:gridCol w="31059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83041" y="170013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3041" y="294824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2527129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3371825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179350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31.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6176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041613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46233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5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25" name="Google Shape;231;p40">
            <a:extLst>
              <a:ext uri="{FF2B5EF4-FFF2-40B4-BE49-F238E27FC236}">
                <a16:creationId xmlns:a16="http://schemas.microsoft.com/office/drawing/2014/main" id="{72B6F4CE-FF97-FF4F-8095-D81AA7CFD74F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5893714" y="119279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B3DEFF-F097-DC43-93DE-6E77C276A247}"/>
              </a:ext>
            </a:extLst>
          </p:cNvPr>
          <p:cNvSpPr txBox="1"/>
          <p:nvPr/>
        </p:nvSpPr>
        <p:spPr>
          <a:xfrm>
            <a:off x="6387504" y="1121794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Николай</a:t>
            </a:r>
            <a:br>
              <a:rPr lang="ru-RU" dirty="0"/>
            </a:br>
            <a:r>
              <a:rPr lang="ru-RU" dirty="0"/>
              <a:t>Осипов</a:t>
            </a:r>
            <a:endParaRPr lang="en-US" dirty="0"/>
          </a:p>
        </p:txBody>
      </p:sp>
      <p:sp>
        <p:nvSpPr>
          <p:cNvPr id="30" name="Google Shape;271;p44">
            <a:extLst>
              <a:ext uri="{FF2B5EF4-FFF2-40B4-BE49-F238E27FC236}">
                <a16:creationId xmlns:a16="http://schemas.microsoft.com/office/drawing/2014/main" id="{08FD08F2-1068-D646-BB6A-4E2FA57711C4}"/>
              </a:ext>
            </a:extLst>
          </p:cNvPr>
          <p:cNvSpPr/>
          <p:nvPr/>
        </p:nvSpPr>
        <p:spPr>
          <a:xfrm>
            <a:off x="2226710" y="2198917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REST-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архитектура: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Flask API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7C685F24-2BCB-0043-92A5-40F891054D42}"/>
              </a:ext>
            </a:extLst>
          </p:cNvPr>
          <p:cNvSpPr/>
          <p:nvPr/>
        </p:nvSpPr>
        <p:spPr>
          <a:xfrm>
            <a:off x="2226707" y="3878765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Колоночные БД и объектные хранилища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44" name="Google Shape;271;p44">
            <a:extLst>
              <a:ext uri="{FF2B5EF4-FFF2-40B4-BE49-F238E27FC236}">
                <a16:creationId xmlns:a16="http://schemas.microsoft.com/office/drawing/2014/main" id="{4E0B5DCB-279A-7F41-B861-7BF2E1F68BEC}"/>
              </a:ext>
            </a:extLst>
          </p:cNvPr>
          <p:cNvSpPr/>
          <p:nvPr/>
        </p:nvSpPr>
        <p:spPr>
          <a:xfrm>
            <a:off x="2226707" y="4298727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данных.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DVC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45" name="Google Shape;271;p44">
            <a:extLst>
              <a:ext uri="{FF2B5EF4-FFF2-40B4-BE49-F238E27FC236}">
                <a16:creationId xmlns:a16="http://schemas.microsoft.com/office/drawing/2014/main" id="{B6748F82-91DC-7B4F-BB13-12E921897F5E}"/>
              </a:ext>
            </a:extLst>
          </p:cNvPr>
          <p:cNvSpPr/>
          <p:nvPr/>
        </p:nvSpPr>
        <p:spPr>
          <a:xfrm>
            <a:off x="2226709" y="4718689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Воспроизводимость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MLFlow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69DF4E1-0786-9D40-81E6-F6CF1BAF549D}"/>
              </a:ext>
            </a:extLst>
          </p:cNvPr>
          <p:cNvCxnSpPr>
            <a:cxnSpLocks/>
            <a:stCxn id="271" idx="2"/>
            <a:endCxn id="30" idx="1"/>
          </p:cNvCxnSpPr>
          <p:nvPr/>
        </p:nvCxnSpPr>
        <p:spPr>
          <a:xfrm rot="16200000" flipH="1">
            <a:off x="1672603" y="1817900"/>
            <a:ext cx="688288" cy="4199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720B309-E949-B149-93B7-94DB9E36D602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832677" y="2657825"/>
            <a:ext cx="2368136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FE6FD82-B247-0645-9D21-5D83F936AF05}"/>
              </a:ext>
            </a:extLst>
          </p:cNvPr>
          <p:cNvCxnSpPr>
            <a:cxnSpLocks/>
            <a:stCxn id="271" idx="2"/>
            <a:endCxn id="44" idx="1"/>
          </p:cNvCxnSpPr>
          <p:nvPr/>
        </p:nvCxnSpPr>
        <p:spPr>
          <a:xfrm rot="16200000" flipH="1">
            <a:off x="622696" y="2867806"/>
            <a:ext cx="2788098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2199535-5C34-5244-ADBA-415626F393F7}"/>
              </a:ext>
            </a:extLst>
          </p:cNvPr>
          <p:cNvCxnSpPr>
            <a:cxnSpLocks/>
            <a:stCxn id="271" idx="2"/>
            <a:endCxn id="45" idx="1"/>
          </p:cNvCxnSpPr>
          <p:nvPr/>
        </p:nvCxnSpPr>
        <p:spPr>
          <a:xfrm rot="16200000" flipH="1">
            <a:off x="412716" y="3077786"/>
            <a:ext cx="3208060" cy="4199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oogle Shape;225;p40">
            <a:extLst>
              <a:ext uri="{FF2B5EF4-FFF2-40B4-BE49-F238E27FC236}">
                <a16:creationId xmlns:a16="http://schemas.microsoft.com/office/drawing/2014/main" id="{DB729442-5DF2-E540-B3AA-F1B42CDC625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77631" y="211809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6860648-68CB-2E4F-A30F-9A34766A5288}"/>
              </a:ext>
            </a:extLst>
          </p:cNvPr>
          <p:cNvSpPr txBox="1"/>
          <p:nvPr/>
        </p:nvSpPr>
        <p:spPr>
          <a:xfrm>
            <a:off x="1149571" y="2211459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31.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362401-33FC-594E-8557-33BD80C9541A}"/>
              </a:ext>
            </a:extLst>
          </p:cNvPr>
          <p:cNvSpPr txBox="1"/>
          <p:nvPr/>
        </p:nvSpPr>
        <p:spPr>
          <a:xfrm>
            <a:off x="1144161" y="3887538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AFF1FD-825E-C145-BC05-2329923D41B3}"/>
              </a:ext>
            </a:extLst>
          </p:cNvPr>
          <p:cNvSpPr txBox="1"/>
          <p:nvPr/>
        </p:nvSpPr>
        <p:spPr>
          <a:xfrm>
            <a:off x="1149571" y="43086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C22B4B-34D7-3245-B604-F78D20228F77}"/>
              </a:ext>
            </a:extLst>
          </p:cNvPr>
          <p:cNvSpPr txBox="1"/>
          <p:nvPr/>
        </p:nvSpPr>
        <p:spPr>
          <a:xfrm>
            <a:off x="1130666" y="47209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pic>
        <p:nvPicPr>
          <p:cNvPr id="74" name="Google Shape;225;p40">
            <a:extLst>
              <a:ext uri="{FF2B5EF4-FFF2-40B4-BE49-F238E27FC236}">
                <a16:creationId xmlns:a16="http://schemas.microsoft.com/office/drawing/2014/main" id="{25180B36-196C-7E46-B750-BC18F296FCEA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77631" y="37993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225;p40">
            <a:extLst>
              <a:ext uri="{FF2B5EF4-FFF2-40B4-BE49-F238E27FC236}">
                <a16:creationId xmlns:a16="http://schemas.microsoft.com/office/drawing/2014/main" id="{3ADB459C-B7F7-A244-B606-4EE384906280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2233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225;p40">
            <a:extLst>
              <a:ext uri="{FF2B5EF4-FFF2-40B4-BE49-F238E27FC236}">
                <a16:creationId xmlns:a16="http://schemas.microsoft.com/office/drawing/2014/main" id="{D5FB0AAE-CCDE-5D41-B504-9C67187DA451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64111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2237923"/>
              </p:ext>
            </p:extLst>
          </p:nvPr>
        </p:nvGraphicFramePr>
        <p:xfrm>
          <a:off x="846750" y="1649963"/>
          <a:ext cx="7239000" cy="13822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как осуществляется сетевая изоляция контейнеров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управлять сетями в </a:t>
                      </a:r>
                      <a:r>
                        <a:rPr lang="en-US" sz="1300" dirty="0">
                          <a:sym typeface="Roboto"/>
                        </a:rPr>
                        <a:t>docker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что такое </a:t>
                      </a:r>
                      <a:r>
                        <a:rPr lang="en-US" sz="1300" dirty="0">
                          <a:sym typeface="Roboto"/>
                        </a:rPr>
                        <a:t>docker compose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26675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собирать несложные архитектуры с помощью </a:t>
                      </a:r>
                      <a:r>
                        <a:rPr lang="en-US" sz="1300" dirty="0">
                          <a:sym typeface="Roboto"/>
                        </a:rPr>
                        <a:t>docker compose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9564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Смысл</a:t>
            </a:r>
            <a:endParaRPr dirty="0"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29245613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Изолирование контейнеров в сетевых сегментах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Подготовка кода к развертыванию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Сборка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микросервисных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архитектур для локального тестирования решений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741087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1807</Words>
  <Application>Microsoft Macintosh PowerPoint</Application>
  <PresentationFormat>On-screen Show (16:9)</PresentationFormat>
  <Paragraphs>329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Google Sans</vt:lpstr>
      <vt:lpstr>AkayaTelivigala</vt:lpstr>
      <vt:lpstr>Roboto</vt:lpstr>
      <vt:lpstr>Arial</vt:lpstr>
      <vt:lpstr>Courier New</vt:lpstr>
      <vt:lpstr>Apple Chancery</vt:lpstr>
      <vt:lpstr>Светлая тема</vt:lpstr>
      <vt:lpstr>ML Advanced Docker nets &amp; Docker compose</vt:lpstr>
      <vt:lpstr>Проверить, идет ли запись</vt:lpstr>
      <vt:lpstr>ML Advanced Docker nets &amp; Docker compose</vt:lpstr>
      <vt:lpstr>Правила вебинара</vt:lpstr>
      <vt:lpstr>Маршрут вебинара</vt:lpstr>
      <vt:lpstr>Карта курса</vt:lpstr>
      <vt:lpstr>Программа курса</vt:lpstr>
      <vt:lpstr>Цели вебинара</vt:lpstr>
      <vt:lpstr>Смысл</vt:lpstr>
      <vt:lpstr>Docker networks</vt:lpstr>
      <vt:lpstr>Как заставить контейнеры общаться</vt:lpstr>
      <vt:lpstr>Docker networks driver</vt:lpstr>
      <vt:lpstr>null - driver</vt:lpstr>
      <vt:lpstr>bridge - driver</vt:lpstr>
      <vt:lpstr>bridge - driver</vt:lpstr>
      <vt:lpstr>host – driver</vt:lpstr>
      <vt:lpstr>Docker compose</vt:lpstr>
      <vt:lpstr>Микросервисная архитектура</vt:lpstr>
      <vt:lpstr>PowerPoint Presentation</vt:lpstr>
      <vt:lpstr>Сборка архитектуры</vt:lpstr>
      <vt:lpstr>Практика</vt:lpstr>
      <vt:lpstr>Практика</vt:lpstr>
      <vt:lpstr>Создать сеть и проверить взаимодействие</vt:lpstr>
      <vt:lpstr>Посмотреть на контейнеры</vt:lpstr>
      <vt:lpstr>Запустить контейнеры</vt:lpstr>
      <vt:lpstr>Развернуть ML модель в Docker с использованием Flask и FastAPI</vt:lpstr>
      <vt:lpstr>Развернуть ML модель в Docker с использованием Flask и FastAPI</vt:lpstr>
      <vt:lpstr>Развернуть ML модель в Docker с использованием Flask и FastAPI</vt:lpstr>
      <vt:lpstr>Развернуть ML модель в Docker Compose</vt:lpstr>
      <vt:lpstr>Развернуть ML модель в Docker Compose</vt:lpstr>
      <vt:lpstr>Развернуть ML модель в Docker Compose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Docker: Структура, применение, деплой</dc:title>
  <cp:lastModifiedBy>Стурейко Игорь Олегович</cp:lastModifiedBy>
  <cp:revision>63</cp:revision>
  <dcterms:modified xsi:type="dcterms:W3CDTF">2024-08-29T10:14:28Z</dcterms:modified>
</cp:coreProperties>
</file>